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121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D4F55B-61D4-4A86-87F1-A1502EA630E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375A45A-C782-46AE-945C-7002081FB1D9}">
      <dgm:prSet/>
      <dgm:spPr/>
      <dgm:t>
        <a:bodyPr/>
        <a:lstStyle/>
        <a:p>
          <a:pPr>
            <a:defRPr cap="all"/>
          </a:pPr>
          <a:r>
            <a:rPr lang="en-US"/>
            <a:t>- Résumé des compétences</a:t>
          </a:r>
        </a:p>
      </dgm:t>
    </dgm:pt>
    <dgm:pt modelId="{FB05E695-B632-4DF6-8A6A-EEB440E3269B}" type="parTrans" cxnId="{E1303E2E-14BA-4E54-801A-2D381021B025}">
      <dgm:prSet/>
      <dgm:spPr/>
      <dgm:t>
        <a:bodyPr/>
        <a:lstStyle/>
        <a:p>
          <a:endParaRPr lang="en-US"/>
        </a:p>
      </dgm:t>
    </dgm:pt>
    <dgm:pt modelId="{92A7830D-13B3-438B-9FE2-C49EB45D7272}" type="sibTrans" cxnId="{E1303E2E-14BA-4E54-801A-2D381021B025}">
      <dgm:prSet/>
      <dgm:spPr/>
      <dgm:t>
        <a:bodyPr/>
        <a:lstStyle/>
        <a:p>
          <a:endParaRPr lang="en-US"/>
        </a:p>
      </dgm:t>
    </dgm:pt>
    <dgm:pt modelId="{416AEF25-C6A2-46BE-9565-443ADFC8430D}">
      <dgm:prSet/>
      <dgm:spPr/>
      <dgm:t>
        <a:bodyPr/>
        <a:lstStyle/>
        <a:p>
          <a:pPr>
            <a:defRPr cap="all"/>
          </a:pPr>
          <a:r>
            <a:rPr lang="en-US"/>
            <a:t>- Importance du projet</a:t>
          </a:r>
        </a:p>
      </dgm:t>
    </dgm:pt>
    <dgm:pt modelId="{18033731-75D2-4936-8198-9439D9C76A2E}" type="parTrans" cxnId="{40D3CA49-A544-49BD-83E1-C3A264235D1E}">
      <dgm:prSet/>
      <dgm:spPr/>
      <dgm:t>
        <a:bodyPr/>
        <a:lstStyle/>
        <a:p>
          <a:endParaRPr lang="en-US"/>
        </a:p>
      </dgm:t>
    </dgm:pt>
    <dgm:pt modelId="{1F6DFE37-44F5-4154-B7AF-E7AEFAF20D7A}" type="sibTrans" cxnId="{40D3CA49-A544-49BD-83E1-C3A264235D1E}">
      <dgm:prSet/>
      <dgm:spPr/>
      <dgm:t>
        <a:bodyPr/>
        <a:lstStyle/>
        <a:p>
          <a:endParaRPr lang="en-US"/>
        </a:p>
      </dgm:t>
    </dgm:pt>
    <dgm:pt modelId="{897C40D0-A3FF-4610-85EC-11CD4EC78BBC}">
      <dgm:prSet/>
      <dgm:spPr/>
      <dgm:t>
        <a:bodyPr/>
        <a:lstStyle/>
        <a:p>
          <a:pPr>
            <a:defRPr cap="all"/>
          </a:pPr>
          <a:r>
            <a:rPr lang="en-US"/>
            <a:t>- Remerciements et perspectives</a:t>
          </a:r>
        </a:p>
      </dgm:t>
    </dgm:pt>
    <dgm:pt modelId="{35F5DC6B-A5B3-4B54-884B-784492D2BA81}" type="parTrans" cxnId="{2F93CFC0-5080-407F-8EE7-87D0A38F392D}">
      <dgm:prSet/>
      <dgm:spPr/>
      <dgm:t>
        <a:bodyPr/>
        <a:lstStyle/>
        <a:p>
          <a:endParaRPr lang="en-US"/>
        </a:p>
      </dgm:t>
    </dgm:pt>
    <dgm:pt modelId="{FC466C04-C856-4109-B72B-A8772F0B34E6}" type="sibTrans" cxnId="{2F93CFC0-5080-407F-8EE7-87D0A38F392D}">
      <dgm:prSet/>
      <dgm:spPr/>
      <dgm:t>
        <a:bodyPr/>
        <a:lstStyle/>
        <a:p>
          <a:endParaRPr lang="en-US"/>
        </a:p>
      </dgm:t>
    </dgm:pt>
    <dgm:pt modelId="{44421E5A-5F8D-43E8-9D26-762BC6906A2D}" type="pres">
      <dgm:prSet presAssocID="{80D4F55B-61D4-4A86-87F1-A1502EA630EE}" presName="root" presStyleCnt="0">
        <dgm:presLayoutVars>
          <dgm:dir/>
          <dgm:resizeHandles val="exact"/>
        </dgm:presLayoutVars>
      </dgm:prSet>
      <dgm:spPr/>
    </dgm:pt>
    <dgm:pt modelId="{C4E0F7A2-938E-4779-98E7-AA1A4E1BB372}" type="pres">
      <dgm:prSet presAssocID="{9375A45A-C782-46AE-945C-7002081FB1D9}" presName="compNode" presStyleCnt="0"/>
      <dgm:spPr/>
    </dgm:pt>
    <dgm:pt modelId="{F0A287F5-C5E8-45EA-805B-38226DE93616}" type="pres">
      <dgm:prSet presAssocID="{9375A45A-C782-46AE-945C-7002081FB1D9}" presName="iconBgRect" presStyleLbl="bgShp" presStyleIdx="0" presStyleCnt="3"/>
      <dgm:spPr/>
    </dgm:pt>
    <dgm:pt modelId="{741064A0-9BCE-4EA3-8DC1-3D008F02814B}" type="pres">
      <dgm:prSet presAssocID="{9375A45A-C782-46AE-945C-7002081FB1D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2EB8792-7443-40FC-8039-C35F1F5CBCDA}" type="pres">
      <dgm:prSet presAssocID="{9375A45A-C782-46AE-945C-7002081FB1D9}" presName="spaceRect" presStyleCnt="0"/>
      <dgm:spPr/>
    </dgm:pt>
    <dgm:pt modelId="{CF7B6AA9-BBA3-411D-A205-FC40A28A73A5}" type="pres">
      <dgm:prSet presAssocID="{9375A45A-C782-46AE-945C-7002081FB1D9}" presName="textRect" presStyleLbl="revTx" presStyleIdx="0" presStyleCnt="3">
        <dgm:presLayoutVars>
          <dgm:chMax val="1"/>
          <dgm:chPref val="1"/>
        </dgm:presLayoutVars>
      </dgm:prSet>
      <dgm:spPr/>
    </dgm:pt>
    <dgm:pt modelId="{9D90D217-E4E9-4FEB-94C4-11EA2F612717}" type="pres">
      <dgm:prSet presAssocID="{92A7830D-13B3-438B-9FE2-C49EB45D7272}" presName="sibTrans" presStyleCnt="0"/>
      <dgm:spPr/>
    </dgm:pt>
    <dgm:pt modelId="{6C39932D-8EE6-4A46-A41F-2C5925024290}" type="pres">
      <dgm:prSet presAssocID="{416AEF25-C6A2-46BE-9565-443ADFC8430D}" presName="compNode" presStyleCnt="0"/>
      <dgm:spPr/>
    </dgm:pt>
    <dgm:pt modelId="{BF64B66D-A10B-4AC5-96B0-27855C40213F}" type="pres">
      <dgm:prSet presAssocID="{416AEF25-C6A2-46BE-9565-443ADFC8430D}" presName="iconBgRect" presStyleLbl="bgShp" presStyleIdx="1" presStyleCnt="3"/>
      <dgm:spPr/>
    </dgm:pt>
    <dgm:pt modelId="{9B3A261B-3662-407C-8A73-B5FF5682CC97}" type="pres">
      <dgm:prSet presAssocID="{416AEF25-C6A2-46BE-9565-443ADFC8430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8880ABF-80BF-4EDA-A82E-6D2A290DAF20}" type="pres">
      <dgm:prSet presAssocID="{416AEF25-C6A2-46BE-9565-443ADFC8430D}" presName="spaceRect" presStyleCnt="0"/>
      <dgm:spPr/>
    </dgm:pt>
    <dgm:pt modelId="{DF0FE174-F1E4-4AC9-8B1D-B2111C9AD27C}" type="pres">
      <dgm:prSet presAssocID="{416AEF25-C6A2-46BE-9565-443ADFC8430D}" presName="textRect" presStyleLbl="revTx" presStyleIdx="1" presStyleCnt="3">
        <dgm:presLayoutVars>
          <dgm:chMax val="1"/>
          <dgm:chPref val="1"/>
        </dgm:presLayoutVars>
      </dgm:prSet>
      <dgm:spPr/>
    </dgm:pt>
    <dgm:pt modelId="{7FDC0B2D-A7D7-4E3C-9071-BDC074FDFFC4}" type="pres">
      <dgm:prSet presAssocID="{1F6DFE37-44F5-4154-B7AF-E7AEFAF20D7A}" presName="sibTrans" presStyleCnt="0"/>
      <dgm:spPr/>
    </dgm:pt>
    <dgm:pt modelId="{3BB4B0DC-7D13-4F8A-B9EF-BFE61D94D35F}" type="pres">
      <dgm:prSet presAssocID="{897C40D0-A3FF-4610-85EC-11CD4EC78BBC}" presName="compNode" presStyleCnt="0"/>
      <dgm:spPr/>
    </dgm:pt>
    <dgm:pt modelId="{14E24DD9-22A5-4831-92C7-4F176FBD364A}" type="pres">
      <dgm:prSet presAssocID="{897C40D0-A3FF-4610-85EC-11CD4EC78BBC}" presName="iconBgRect" presStyleLbl="bgShp" presStyleIdx="2" presStyleCnt="3"/>
      <dgm:spPr/>
    </dgm:pt>
    <dgm:pt modelId="{A2F2DD3F-6072-43EA-AC51-8E74EF28E0C8}" type="pres">
      <dgm:prSet presAssocID="{897C40D0-A3FF-4610-85EC-11CD4EC78BB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ignée de main"/>
        </a:ext>
      </dgm:extLst>
    </dgm:pt>
    <dgm:pt modelId="{E5E529A9-1BCA-4363-9051-B511F6CE99EF}" type="pres">
      <dgm:prSet presAssocID="{897C40D0-A3FF-4610-85EC-11CD4EC78BBC}" presName="spaceRect" presStyleCnt="0"/>
      <dgm:spPr/>
    </dgm:pt>
    <dgm:pt modelId="{CD90F122-4EA3-4EF8-8D6C-8563C2673643}" type="pres">
      <dgm:prSet presAssocID="{897C40D0-A3FF-4610-85EC-11CD4EC78BB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FD70409-7258-493D-AB35-164BE0A567F9}" type="presOf" srcId="{416AEF25-C6A2-46BE-9565-443ADFC8430D}" destId="{DF0FE174-F1E4-4AC9-8B1D-B2111C9AD27C}" srcOrd="0" destOrd="0" presId="urn:microsoft.com/office/officeart/2018/5/layout/IconCircleLabelList"/>
    <dgm:cxn modelId="{46253825-A318-4D58-BCED-B6F41F1069DE}" type="presOf" srcId="{897C40D0-A3FF-4610-85EC-11CD4EC78BBC}" destId="{CD90F122-4EA3-4EF8-8D6C-8563C2673643}" srcOrd="0" destOrd="0" presId="urn:microsoft.com/office/officeart/2018/5/layout/IconCircleLabelList"/>
    <dgm:cxn modelId="{E1303E2E-14BA-4E54-801A-2D381021B025}" srcId="{80D4F55B-61D4-4A86-87F1-A1502EA630EE}" destId="{9375A45A-C782-46AE-945C-7002081FB1D9}" srcOrd="0" destOrd="0" parTransId="{FB05E695-B632-4DF6-8A6A-EEB440E3269B}" sibTransId="{92A7830D-13B3-438B-9FE2-C49EB45D7272}"/>
    <dgm:cxn modelId="{D0B84436-7B9D-498E-9189-E03541C4EEE2}" type="presOf" srcId="{80D4F55B-61D4-4A86-87F1-A1502EA630EE}" destId="{44421E5A-5F8D-43E8-9D26-762BC6906A2D}" srcOrd="0" destOrd="0" presId="urn:microsoft.com/office/officeart/2018/5/layout/IconCircleLabelList"/>
    <dgm:cxn modelId="{40D3CA49-A544-49BD-83E1-C3A264235D1E}" srcId="{80D4F55B-61D4-4A86-87F1-A1502EA630EE}" destId="{416AEF25-C6A2-46BE-9565-443ADFC8430D}" srcOrd="1" destOrd="0" parTransId="{18033731-75D2-4936-8198-9439D9C76A2E}" sibTransId="{1F6DFE37-44F5-4154-B7AF-E7AEFAF20D7A}"/>
    <dgm:cxn modelId="{D6DF158B-E0BA-4930-A180-51EFF7922F19}" type="presOf" srcId="{9375A45A-C782-46AE-945C-7002081FB1D9}" destId="{CF7B6AA9-BBA3-411D-A205-FC40A28A73A5}" srcOrd="0" destOrd="0" presId="urn:microsoft.com/office/officeart/2018/5/layout/IconCircleLabelList"/>
    <dgm:cxn modelId="{2F93CFC0-5080-407F-8EE7-87D0A38F392D}" srcId="{80D4F55B-61D4-4A86-87F1-A1502EA630EE}" destId="{897C40D0-A3FF-4610-85EC-11CD4EC78BBC}" srcOrd="2" destOrd="0" parTransId="{35F5DC6B-A5B3-4B54-884B-784492D2BA81}" sibTransId="{FC466C04-C856-4109-B72B-A8772F0B34E6}"/>
    <dgm:cxn modelId="{62D8090F-707E-4224-9F28-0B7DBC3D6984}" type="presParOf" srcId="{44421E5A-5F8D-43E8-9D26-762BC6906A2D}" destId="{C4E0F7A2-938E-4779-98E7-AA1A4E1BB372}" srcOrd="0" destOrd="0" presId="urn:microsoft.com/office/officeart/2018/5/layout/IconCircleLabelList"/>
    <dgm:cxn modelId="{5E39572E-E74F-4CEA-B86A-9681A87FE489}" type="presParOf" srcId="{C4E0F7A2-938E-4779-98E7-AA1A4E1BB372}" destId="{F0A287F5-C5E8-45EA-805B-38226DE93616}" srcOrd="0" destOrd="0" presId="urn:microsoft.com/office/officeart/2018/5/layout/IconCircleLabelList"/>
    <dgm:cxn modelId="{6004FD10-E3A4-468C-A66B-88AE0BF52BC5}" type="presParOf" srcId="{C4E0F7A2-938E-4779-98E7-AA1A4E1BB372}" destId="{741064A0-9BCE-4EA3-8DC1-3D008F02814B}" srcOrd="1" destOrd="0" presId="urn:microsoft.com/office/officeart/2018/5/layout/IconCircleLabelList"/>
    <dgm:cxn modelId="{51B19963-EE79-4FED-97A0-FA00120D6678}" type="presParOf" srcId="{C4E0F7A2-938E-4779-98E7-AA1A4E1BB372}" destId="{A2EB8792-7443-40FC-8039-C35F1F5CBCDA}" srcOrd="2" destOrd="0" presId="urn:microsoft.com/office/officeart/2018/5/layout/IconCircleLabelList"/>
    <dgm:cxn modelId="{5438AC4D-EF5C-4E72-A0A1-8B7F25BBF03A}" type="presParOf" srcId="{C4E0F7A2-938E-4779-98E7-AA1A4E1BB372}" destId="{CF7B6AA9-BBA3-411D-A205-FC40A28A73A5}" srcOrd="3" destOrd="0" presId="urn:microsoft.com/office/officeart/2018/5/layout/IconCircleLabelList"/>
    <dgm:cxn modelId="{AA15501E-8B5F-43C3-BEE0-00649CC2D0B6}" type="presParOf" srcId="{44421E5A-5F8D-43E8-9D26-762BC6906A2D}" destId="{9D90D217-E4E9-4FEB-94C4-11EA2F612717}" srcOrd="1" destOrd="0" presId="urn:microsoft.com/office/officeart/2018/5/layout/IconCircleLabelList"/>
    <dgm:cxn modelId="{D2D5F155-F1D5-404B-90A2-6B762E617CF8}" type="presParOf" srcId="{44421E5A-5F8D-43E8-9D26-762BC6906A2D}" destId="{6C39932D-8EE6-4A46-A41F-2C5925024290}" srcOrd="2" destOrd="0" presId="urn:microsoft.com/office/officeart/2018/5/layout/IconCircleLabelList"/>
    <dgm:cxn modelId="{9779731D-5C67-433B-B1AA-604BDF38D3BA}" type="presParOf" srcId="{6C39932D-8EE6-4A46-A41F-2C5925024290}" destId="{BF64B66D-A10B-4AC5-96B0-27855C40213F}" srcOrd="0" destOrd="0" presId="urn:microsoft.com/office/officeart/2018/5/layout/IconCircleLabelList"/>
    <dgm:cxn modelId="{83887CAC-09A3-4DAD-82C8-78BA1DDE646E}" type="presParOf" srcId="{6C39932D-8EE6-4A46-A41F-2C5925024290}" destId="{9B3A261B-3662-407C-8A73-B5FF5682CC97}" srcOrd="1" destOrd="0" presId="urn:microsoft.com/office/officeart/2018/5/layout/IconCircleLabelList"/>
    <dgm:cxn modelId="{65BF6B78-D667-4F7B-891F-8F44B2C5AF15}" type="presParOf" srcId="{6C39932D-8EE6-4A46-A41F-2C5925024290}" destId="{68880ABF-80BF-4EDA-A82E-6D2A290DAF20}" srcOrd="2" destOrd="0" presId="urn:microsoft.com/office/officeart/2018/5/layout/IconCircleLabelList"/>
    <dgm:cxn modelId="{05C6BA25-70D3-4AB6-92AA-093DF09574B8}" type="presParOf" srcId="{6C39932D-8EE6-4A46-A41F-2C5925024290}" destId="{DF0FE174-F1E4-4AC9-8B1D-B2111C9AD27C}" srcOrd="3" destOrd="0" presId="urn:microsoft.com/office/officeart/2018/5/layout/IconCircleLabelList"/>
    <dgm:cxn modelId="{CB1DEFE7-8CF6-4748-AE24-FE96D74C12C4}" type="presParOf" srcId="{44421E5A-5F8D-43E8-9D26-762BC6906A2D}" destId="{7FDC0B2D-A7D7-4E3C-9071-BDC074FDFFC4}" srcOrd="3" destOrd="0" presId="urn:microsoft.com/office/officeart/2018/5/layout/IconCircleLabelList"/>
    <dgm:cxn modelId="{F2E5BBD3-9115-4C87-91C4-2E126BE8CA76}" type="presParOf" srcId="{44421E5A-5F8D-43E8-9D26-762BC6906A2D}" destId="{3BB4B0DC-7D13-4F8A-B9EF-BFE61D94D35F}" srcOrd="4" destOrd="0" presId="urn:microsoft.com/office/officeart/2018/5/layout/IconCircleLabelList"/>
    <dgm:cxn modelId="{180EF791-0BD2-42B4-92CC-802B58C30B18}" type="presParOf" srcId="{3BB4B0DC-7D13-4F8A-B9EF-BFE61D94D35F}" destId="{14E24DD9-22A5-4831-92C7-4F176FBD364A}" srcOrd="0" destOrd="0" presId="urn:microsoft.com/office/officeart/2018/5/layout/IconCircleLabelList"/>
    <dgm:cxn modelId="{AF7ED457-4DCD-447E-AF2B-FD5D6523507F}" type="presParOf" srcId="{3BB4B0DC-7D13-4F8A-B9EF-BFE61D94D35F}" destId="{A2F2DD3F-6072-43EA-AC51-8E74EF28E0C8}" srcOrd="1" destOrd="0" presId="urn:microsoft.com/office/officeart/2018/5/layout/IconCircleLabelList"/>
    <dgm:cxn modelId="{2EC080AA-2642-439B-B3D0-AA5A1832EBAE}" type="presParOf" srcId="{3BB4B0DC-7D13-4F8A-B9EF-BFE61D94D35F}" destId="{E5E529A9-1BCA-4363-9051-B511F6CE99EF}" srcOrd="2" destOrd="0" presId="urn:microsoft.com/office/officeart/2018/5/layout/IconCircleLabelList"/>
    <dgm:cxn modelId="{6EE10D9D-E71A-401E-9A41-35E8570D3916}" type="presParOf" srcId="{3BB4B0DC-7D13-4F8A-B9EF-BFE61D94D35F}" destId="{CD90F122-4EA3-4EF8-8D6C-8563C267364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287F5-C5E8-45EA-805B-38226DE93616}">
      <dsp:nvSpPr>
        <dsp:cNvPr id="0" name=""/>
        <dsp:cNvSpPr/>
      </dsp:nvSpPr>
      <dsp:spPr>
        <a:xfrm>
          <a:off x="477900" y="539399"/>
          <a:ext cx="1475437" cy="14754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064A0-9BCE-4EA3-8DC1-3D008F02814B}">
      <dsp:nvSpPr>
        <dsp:cNvPr id="0" name=""/>
        <dsp:cNvSpPr/>
      </dsp:nvSpPr>
      <dsp:spPr>
        <a:xfrm>
          <a:off x="792337" y="853837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B6AA9-BBA3-411D-A205-FC40A28A73A5}">
      <dsp:nvSpPr>
        <dsp:cNvPr id="0" name=""/>
        <dsp:cNvSpPr/>
      </dsp:nvSpPr>
      <dsp:spPr>
        <a:xfrm>
          <a:off x="6243" y="2474399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- Résumé des compétences</a:t>
          </a:r>
        </a:p>
      </dsp:txBody>
      <dsp:txXfrm>
        <a:off x="6243" y="2474399"/>
        <a:ext cx="2418750" cy="720000"/>
      </dsp:txXfrm>
    </dsp:sp>
    <dsp:sp modelId="{BF64B66D-A10B-4AC5-96B0-27855C40213F}">
      <dsp:nvSpPr>
        <dsp:cNvPr id="0" name=""/>
        <dsp:cNvSpPr/>
      </dsp:nvSpPr>
      <dsp:spPr>
        <a:xfrm>
          <a:off x="3319931" y="539399"/>
          <a:ext cx="1475437" cy="14754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A261B-3662-407C-8A73-B5FF5682CC97}">
      <dsp:nvSpPr>
        <dsp:cNvPr id="0" name=""/>
        <dsp:cNvSpPr/>
      </dsp:nvSpPr>
      <dsp:spPr>
        <a:xfrm>
          <a:off x="3634368" y="853837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FE174-F1E4-4AC9-8B1D-B2111C9AD27C}">
      <dsp:nvSpPr>
        <dsp:cNvPr id="0" name=""/>
        <dsp:cNvSpPr/>
      </dsp:nvSpPr>
      <dsp:spPr>
        <a:xfrm>
          <a:off x="2848275" y="2474399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- Importance du projet</a:t>
          </a:r>
        </a:p>
      </dsp:txBody>
      <dsp:txXfrm>
        <a:off x="2848275" y="2474399"/>
        <a:ext cx="2418750" cy="720000"/>
      </dsp:txXfrm>
    </dsp:sp>
    <dsp:sp modelId="{14E24DD9-22A5-4831-92C7-4F176FBD364A}">
      <dsp:nvSpPr>
        <dsp:cNvPr id="0" name=""/>
        <dsp:cNvSpPr/>
      </dsp:nvSpPr>
      <dsp:spPr>
        <a:xfrm>
          <a:off x="6161962" y="539399"/>
          <a:ext cx="1475437" cy="14754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2DD3F-6072-43EA-AC51-8E74EF28E0C8}">
      <dsp:nvSpPr>
        <dsp:cNvPr id="0" name=""/>
        <dsp:cNvSpPr/>
      </dsp:nvSpPr>
      <dsp:spPr>
        <a:xfrm>
          <a:off x="6476400" y="853837"/>
          <a:ext cx="846562" cy="846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0F122-4EA3-4EF8-8D6C-8563C2673643}">
      <dsp:nvSpPr>
        <dsp:cNvPr id="0" name=""/>
        <dsp:cNvSpPr/>
      </dsp:nvSpPr>
      <dsp:spPr>
        <a:xfrm>
          <a:off x="5690306" y="2474399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- Remerciements et perspectives</a:t>
          </a:r>
        </a:p>
      </dsp:txBody>
      <dsp:txXfrm>
        <a:off x="5690306" y="2474399"/>
        <a:ext cx="241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88" y="0"/>
            <a:ext cx="4548176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81" y="841664"/>
            <a:ext cx="3655995" cy="515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Soutenance de l'épreuve E5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1015" y="841664"/>
            <a:ext cx="3650704" cy="515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AZIRARI Fayanlah-Fanley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6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990599"/>
            <a:ext cx="7429500" cy="685800"/>
          </a:xfrm>
        </p:spPr>
        <p:txBody>
          <a:bodyPr anchor="t">
            <a:normAutofit/>
          </a:bodyPr>
          <a:lstStyle/>
          <a:p>
            <a:r>
              <a:rPr lang="fr-FR" sz="3500"/>
              <a:t>Conclusion</a:t>
            </a:r>
          </a:p>
        </p:txBody>
      </p:sp>
      <p:graphicFrame>
        <p:nvGraphicFramePr>
          <p:cNvPr id="50" name="Content Placeholder 2">
            <a:extLst>
              <a:ext uri="{FF2B5EF4-FFF2-40B4-BE49-F238E27FC236}">
                <a16:creationId xmlns:a16="http://schemas.microsoft.com/office/drawing/2014/main" id="{35B280C2-1C7E-732B-0CD2-3D25171288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551100"/>
              </p:ext>
            </p:extLst>
          </p:nvPr>
        </p:nvGraphicFramePr>
        <p:xfrm>
          <a:off x="514350" y="2137228"/>
          <a:ext cx="81153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88" y="0"/>
            <a:ext cx="4548176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81" y="841664"/>
            <a:ext cx="3655995" cy="515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 &amp; échanges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1015" y="841664"/>
            <a:ext cx="3650704" cy="515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Des questions 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63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65" name="Group 3164">
            <a:extLst>
              <a:ext uri="{FF2B5EF4-FFF2-40B4-BE49-F238E27FC236}">
                <a16:creationId xmlns:a16="http://schemas.microsoft.com/office/drawing/2014/main" id="{8B7E2868-35E1-49CE-8B95-53EC7E5C7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1" cy="6858000"/>
            <a:chOff x="-2848" y="0"/>
            <a:chExt cx="12188949" cy="6858000"/>
          </a:xfrm>
        </p:grpSpPr>
        <p:sp>
          <p:nvSpPr>
            <p:cNvPr id="3166" name="Color Cover">
              <a:extLst>
                <a:ext uri="{FF2B5EF4-FFF2-40B4-BE49-F238E27FC236}">
                  <a16:creationId xmlns:a16="http://schemas.microsoft.com/office/drawing/2014/main" id="{50F4B6F8-4DC9-42B5-A432-E9E033E85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67" name="Color Cover">
              <a:extLst>
                <a:ext uri="{FF2B5EF4-FFF2-40B4-BE49-F238E27FC236}">
                  <a16:creationId xmlns:a16="http://schemas.microsoft.com/office/drawing/2014/main" id="{A2F3AC0B-5D73-4F2B-BF2D-5FE70C945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69" name="Group 3168">
            <a:extLst>
              <a:ext uri="{FF2B5EF4-FFF2-40B4-BE49-F238E27FC236}">
                <a16:creationId xmlns:a16="http://schemas.microsoft.com/office/drawing/2014/main" id="{0DC1A56D-7117-4E48-B6DD-53C32E585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459" y="598259"/>
            <a:ext cx="8167081" cy="5680742"/>
            <a:chOff x="651279" y="598259"/>
            <a:chExt cx="10889442" cy="5680742"/>
          </a:xfrm>
        </p:grpSpPr>
        <p:sp>
          <p:nvSpPr>
            <p:cNvPr id="3170" name="Color">
              <a:extLst>
                <a:ext uri="{FF2B5EF4-FFF2-40B4-BE49-F238E27FC236}">
                  <a16:creationId xmlns:a16="http://schemas.microsoft.com/office/drawing/2014/main" id="{54604AB5-AB8A-4179-877B-54A1DD68F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71" name="Color">
              <a:extLst>
                <a:ext uri="{FF2B5EF4-FFF2-40B4-BE49-F238E27FC236}">
                  <a16:creationId xmlns:a16="http://schemas.microsoft.com/office/drawing/2014/main" id="{E4089B00-1B33-4CA3-AFCD-ADB13413D3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084" name="Picture 12" descr="HTML and CSS Tutorial for Beginners - The Ultimate guide to learning ...">
            <a:extLst>
              <a:ext uri="{FF2B5EF4-FFF2-40B4-BE49-F238E27FC236}">
                <a16:creationId xmlns:a16="http://schemas.microsoft.com/office/drawing/2014/main" id="{E38195C0-9D8D-8D9B-3868-EF8F519A9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" b="6"/>
          <a:stretch/>
        </p:blipFill>
        <p:spPr bwMode="auto">
          <a:xfrm>
            <a:off x="5543135" y="972152"/>
            <a:ext cx="2892613" cy="164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4EE3A7F-D52A-AA64-18AE-1DC7766BF8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573" r="6" b="20644"/>
          <a:stretch/>
        </p:blipFill>
        <p:spPr>
          <a:xfrm>
            <a:off x="5544108" y="2652788"/>
            <a:ext cx="2892612" cy="1642622"/>
          </a:xfrm>
          <a:prstGeom prst="rect">
            <a:avLst/>
          </a:prstGeom>
        </p:spPr>
      </p:pic>
      <p:pic>
        <p:nvPicPr>
          <p:cNvPr id="3086" name="Picture 14" descr="logo wordpress">
            <a:extLst>
              <a:ext uri="{FF2B5EF4-FFF2-40B4-BE49-F238E27FC236}">
                <a16:creationId xmlns:a16="http://schemas.microsoft.com/office/drawing/2014/main" id="{B58BE0EE-AF1F-B042-49E5-B405E6D4A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0" r="6" b="22047"/>
          <a:stretch/>
        </p:blipFill>
        <p:spPr bwMode="auto">
          <a:xfrm>
            <a:off x="5544108" y="4333424"/>
            <a:ext cx="2892612" cy="164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3" name="Group 3172">
            <a:extLst>
              <a:ext uri="{FF2B5EF4-FFF2-40B4-BE49-F238E27FC236}">
                <a16:creationId xmlns:a16="http://schemas.microsoft.com/office/drawing/2014/main" id="{BA6EB601-F826-41B9-BFDF-C3CE2738D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3174" name="Freeform: Shape 3173">
              <a:extLst>
                <a:ext uri="{FF2B5EF4-FFF2-40B4-BE49-F238E27FC236}">
                  <a16:creationId xmlns:a16="http://schemas.microsoft.com/office/drawing/2014/main" id="{9F8883C6-082F-48CC-B465-2EE2E6BD9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75" name="Freeform: Shape 3174">
              <a:extLst>
                <a:ext uri="{FF2B5EF4-FFF2-40B4-BE49-F238E27FC236}">
                  <a16:creationId xmlns:a16="http://schemas.microsoft.com/office/drawing/2014/main" id="{F34063B8-85B3-47CA-8995-48143C31B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76" name="Freeform: Shape 3175">
              <a:extLst>
                <a:ext uri="{FF2B5EF4-FFF2-40B4-BE49-F238E27FC236}">
                  <a16:creationId xmlns:a16="http://schemas.microsoft.com/office/drawing/2014/main" id="{98C3FD0B-9560-4904-BFFB-261A9B19B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77" name="Freeform: Shape 3176">
              <a:extLst>
                <a:ext uri="{FF2B5EF4-FFF2-40B4-BE49-F238E27FC236}">
                  <a16:creationId xmlns:a16="http://schemas.microsoft.com/office/drawing/2014/main" id="{AE31A3E0-FCC2-4C6D-96FC-06D95D189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78" name="Freeform: Shape 3177">
              <a:extLst>
                <a:ext uri="{FF2B5EF4-FFF2-40B4-BE49-F238E27FC236}">
                  <a16:creationId xmlns:a16="http://schemas.microsoft.com/office/drawing/2014/main" id="{5018F1C5-73EB-4516-A0B5-D27B581A8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79" name="Freeform: Shape 3178">
              <a:extLst>
                <a:ext uri="{FF2B5EF4-FFF2-40B4-BE49-F238E27FC236}">
                  <a16:creationId xmlns:a16="http://schemas.microsoft.com/office/drawing/2014/main" id="{A2CCE7C6-9E6D-4B49-91ED-43B3FD332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80" name="Freeform: Shape 3179">
              <a:extLst>
                <a:ext uri="{FF2B5EF4-FFF2-40B4-BE49-F238E27FC236}">
                  <a16:creationId xmlns:a16="http://schemas.microsoft.com/office/drawing/2014/main" id="{351E56CF-C858-40F2-AE1F-228C473BE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38" y="819015"/>
            <a:ext cx="4366152" cy="2353362"/>
          </a:xfrm>
        </p:spPr>
        <p:txBody>
          <a:bodyPr anchor="b">
            <a:normAutofit/>
          </a:bodyPr>
          <a:lstStyle/>
          <a:p>
            <a:pPr algn="l"/>
            <a:r>
              <a:rPr lang="fr-FR" sz="42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238" y="3442089"/>
            <a:ext cx="4366152" cy="2596896"/>
          </a:xfrm>
        </p:spPr>
        <p:txBody>
          <a:bodyPr anchor="t">
            <a:normAutofit/>
          </a:bodyPr>
          <a:lstStyle/>
          <a:p>
            <a:r>
              <a:rPr lang="fr-FR" sz="1600">
                <a:solidFill>
                  <a:schemeClr val="bg1"/>
                </a:solidFill>
              </a:rPr>
              <a:t>- Présentation rapide</a:t>
            </a:r>
          </a:p>
          <a:p>
            <a:r>
              <a:rPr lang="fr-FR" sz="1600">
                <a:solidFill>
                  <a:schemeClr val="bg1"/>
                </a:solidFill>
              </a:rPr>
              <a:t>- Objectif de la présentation</a:t>
            </a:r>
          </a:p>
          <a:p>
            <a:r>
              <a:rPr lang="fr-FR" sz="1600">
                <a:solidFill>
                  <a:schemeClr val="bg1"/>
                </a:solidFill>
              </a:rPr>
              <a:t>- Technologies utilisées: HTML, CSS, PHP, MySQL, JavaScript, WooCommerce, WordPress, C#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1" name="Color Cover">
            <a:extLst>
              <a:ext uri="{FF2B5EF4-FFF2-40B4-BE49-F238E27FC236}">
                <a16:creationId xmlns:a16="http://schemas.microsoft.com/office/drawing/2014/main" id="{34DE9D20-D6C2-4834-9EE9-EC583F3FE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D2BEE71A-353E-49B4-9F8D-D2E784E50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4548176" cy="6858000"/>
            <a:chOff x="651279" y="598259"/>
            <a:chExt cx="10889442" cy="5680742"/>
          </a:xfrm>
        </p:grpSpPr>
        <p:sp>
          <p:nvSpPr>
            <p:cNvPr id="1040" name="Color">
              <a:extLst>
                <a:ext uri="{FF2B5EF4-FFF2-40B4-BE49-F238E27FC236}">
                  <a16:creationId xmlns:a16="http://schemas.microsoft.com/office/drawing/2014/main" id="{0C9DD877-6006-4DF4-90EE-97EB9CA6B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1" name="Color">
              <a:extLst>
                <a:ext uri="{FF2B5EF4-FFF2-40B4-BE49-F238E27FC236}">
                  <a16:creationId xmlns:a16="http://schemas.microsoft.com/office/drawing/2014/main" id="{380AA621-5EB1-4034-A9BE-9FD3CEC58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30" name="Picture 6" descr="MySQL logo PNG">
            <a:extLst>
              <a:ext uri="{FF2B5EF4-FFF2-40B4-BE49-F238E27FC236}">
                <a16:creationId xmlns:a16="http://schemas.microsoft.com/office/drawing/2014/main" id="{6FCA7B58-51DA-E59E-72DA-FD117A09F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2159" y="579000"/>
            <a:ext cx="3071842" cy="18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pMyAdmin Logo | PNG All">
            <a:extLst>
              <a:ext uri="{FF2B5EF4-FFF2-40B4-BE49-F238E27FC236}">
                <a16:creationId xmlns:a16="http://schemas.microsoft.com/office/drawing/2014/main" id="{A63C3439-0522-C63E-1D02-8BCB3F05E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3157" y="2498155"/>
            <a:ext cx="3613072" cy="18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texte, capture d’écran, logiciel, Police&#10;&#10;Le contenu généré par l’IA peut être incorrect.">
            <a:extLst>
              <a:ext uri="{FF2B5EF4-FFF2-40B4-BE49-F238E27FC236}">
                <a16:creationId xmlns:a16="http://schemas.microsoft.com/office/drawing/2014/main" id="{CF45B7F1-11A7-4BDF-5C38-5DBA83385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157" y="4836132"/>
            <a:ext cx="3749455" cy="1059220"/>
          </a:xfrm>
          <a:prstGeom prst="rect">
            <a:avLst/>
          </a:prstGeom>
        </p:spPr>
      </p:pic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88" y="841249"/>
            <a:ext cx="3620952" cy="2587751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fr-FR" sz="4200">
                <a:solidFill>
                  <a:schemeClr val="bg1"/>
                </a:solidFill>
              </a:rPr>
              <a:t>Recensement et identification des ressources numériques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787" y="3471176"/>
            <a:ext cx="3620952" cy="2710168"/>
          </a:xfrm>
        </p:spPr>
        <p:txBody>
          <a:bodyPr anchor="t">
            <a:normAutofit/>
          </a:bodyPr>
          <a:lstStyle/>
          <a:p>
            <a:r>
              <a:rPr lang="fr-FR" sz="1600">
                <a:solidFill>
                  <a:schemeClr val="bg1"/>
                </a:solidFill>
              </a:rPr>
              <a:t>- Base de données : clients, produits, commandes, panier</a:t>
            </a:r>
          </a:p>
          <a:p>
            <a:r>
              <a:rPr lang="fr-FR" sz="1600">
                <a:solidFill>
                  <a:schemeClr val="bg1"/>
                </a:solidFill>
              </a:rPr>
              <a:t>- Schéma et relations</a:t>
            </a:r>
          </a:p>
          <a:p>
            <a:r>
              <a:rPr lang="fr-FR" sz="1600">
                <a:solidFill>
                  <a:schemeClr val="bg1"/>
                </a:solidFill>
              </a:rPr>
              <a:t>- Utilisation de phpMyAdmin</a:t>
            </a:r>
          </a:p>
          <a:p>
            <a:r>
              <a:rPr lang="fr-FR" sz="1600">
                <a:solidFill>
                  <a:schemeClr val="bg1"/>
                </a:solidFill>
              </a:rPr>
              <a:t>SGBD MYSQL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olor Cover">
            <a:extLst>
              <a:ext uri="{FF2B5EF4-FFF2-40B4-BE49-F238E27FC236}">
                <a16:creationId xmlns:a16="http://schemas.microsoft.com/office/drawing/2014/main" id="{34DE9D20-D6C2-4834-9EE9-EC583F3FE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2BEE71A-353E-49B4-9F8D-D2E784E50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4548176" cy="6858000"/>
            <a:chOff x="651279" y="598259"/>
            <a:chExt cx="10889442" cy="5680742"/>
          </a:xfrm>
        </p:grpSpPr>
        <p:sp>
          <p:nvSpPr>
            <p:cNvPr id="75" name="Color">
              <a:extLst>
                <a:ext uri="{FF2B5EF4-FFF2-40B4-BE49-F238E27FC236}">
                  <a16:creationId xmlns:a16="http://schemas.microsoft.com/office/drawing/2014/main" id="{0C9DD877-6006-4DF4-90EE-97EB9CA6B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Color">
              <a:extLst>
                <a:ext uri="{FF2B5EF4-FFF2-40B4-BE49-F238E27FC236}">
                  <a16:creationId xmlns:a16="http://schemas.microsoft.com/office/drawing/2014/main" id="{380AA621-5EB1-4034-A9BE-9FD3CEC58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A3C35BCB-7061-DB27-E9DF-356CB2F2F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159" y="190501"/>
            <a:ext cx="3837981" cy="24344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92F5EBB-2828-C447-6758-DD2B78070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159" y="2693236"/>
            <a:ext cx="3716061" cy="174937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EAB5EEC-1341-43D6-58A4-D37CE8C93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159" y="4514967"/>
            <a:ext cx="3837981" cy="1764033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88" y="841249"/>
            <a:ext cx="3620952" cy="2587751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fr-FR" sz="4200">
                <a:solidFill>
                  <a:schemeClr val="bg1"/>
                </a:solidFill>
              </a:rPr>
              <a:t>Sécurisation des accès et gestion des utilisateurs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787" y="3471176"/>
            <a:ext cx="3620952" cy="2710168"/>
          </a:xfrm>
        </p:spPr>
        <p:txBody>
          <a:bodyPr anchor="t">
            <a:normAutofit/>
          </a:bodyPr>
          <a:lstStyle/>
          <a:p>
            <a:r>
              <a:rPr lang="fr-FR" sz="1600">
                <a:solidFill>
                  <a:schemeClr val="bg1"/>
                </a:solidFill>
              </a:rPr>
              <a:t>- Authentification GLPI</a:t>
            </a:r>
          </a:p>
          <a:p>
            <a:r>
              <a:rPr lang="fr-FR" sz="1600">
                <a:solidFill>
                  <a:schemeClr val="bg1"/>
                </a:solidFill>
              </a:rPr>
              <a:t>- Cryptage du mot de passe</a:t>
            </a:r>
          </a:p>
          <a:p>
            <a:r>
              <a:rPr lang="fr-FR" sz="1600">
                <a:solidFill>
                  <a:schemeClr val="bg1"/>
                </a:solidFill>
              </a:rPr>
              <a:t>- Réinitialisation de mot de passe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7" name="Color Cover">
            <a:extLst>
              <a:ext uri="{FF2B5EF4-FFF2-40B4-BE49-F238E27FC236}">
                <a16:creationId xmlns:a16="http://schemas.microsoft.com/office/drawing/2014/main" id="{34DE9D20-D6C2-4834-9EE9-EC583F3FE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79" name="Group 2078">
            <a:extLst>
              <a:ext uri="{FF2B5EF4-FFF2-40B4-BE49-F238E27FC236}">
                <a16:creationId xmlns:a16="http://schemas.microsoft.com/office/drawing/2014/main" id="{D2BEE71A-353E-49B4-9F8D-D2E784E50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4548176" cy="6858000"/>
            <a:chOff x="651279" y="598259"/>
            <a:chExt cx="10889442" cy="5680742"/>
          </a:xfrm>
        </p:grpSpPr>
        <p:sp>
          <p:nvSpPr>
            <p:cNvPr id="2080" name="Color">
              <a:extLst>
                <a:ext uri="{FF2B5EF4-FFF2-40B4-BE49-F238E27FC236}">
                  <a16:creationId xmlns:a16="http://schemas.microsoft.com/office/drawing/2014/main" id="{0C9DD877-6006-4DF4-90EE-97EB9CA6B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1" name="Color">
              <a:extLst>
                <a:ext uri="{FF2B5EF4-FFF2-40B4-BE49-F238E27FC236}">
                  <a16:creationId xmlns:a16="http://schemas.microsoft.com/office/drawing/2014/main" id="{380AA621-5EB1-4034-A9BE-9FD3CEC58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50" name="Picture 2" descr="¿Qué es WooCommerce y cómo funciona?">
            <a:extLst>
              <a:ext uri="{FF2B5EF4-FFF2-40B4-BE49-F238E27FC236}">
                <a16:creationId xmlns:a16="http://schemas.microsoft.com/office/drawing/2014/main" id="{4520CC3E-A52C-8FA9-3C9D-9EC52FCD7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2159" y="579000"/>
            <a:ext cx="3256417" cy="18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3D2D1DF-B756-4BAA-6790-AF4153CC0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157" y="2621706"/>
            <a:ext cx="3749455" cy="164976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5AF5354-564C-0EBC-3E6B-B3CC11AAD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157" y="4629912"/>
            <a:ext cx="3749455" cy="1471661"/>
          </a:xfrm>
          <a:prstGeom prst="rect">
            <a:avLst/>
          </a:prstGeom>
        </p:spPr>
      </p:pic>
      <p:grpSp>
        <p:nvGrpSpPr>
          <p:cNvPr id="2083" name="Group 2082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2084" name="Freeform: Shape 2083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85" name="Freeform: Shape 2084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86" name="Freeform: Shape 2085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87" name="Freeform: Shape 2086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88" name="Freeform: Shape 2087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89" name="Freeform: Shape 2088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90" name="Freeform: Shape 2089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88" y="841249"/>
            <a:ext cx="3620952" cy="2587751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fr-FR" sz="3900">
                <a:solidFill>
                  <a:schemeClr val="bg1"/>
                </a:solidFill>
              </a:rPr>
              <a:t>Développement et optimisation d'un site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787" y="3471176"/>
            <a:ext cx="3620952" cy="2710168"/>
          </a:xfrm>
        </p:spPr>
        <p:txBody>
          <a:bodyPr anchor="t">
            <a:normAutofit/>
          </a:bodyPr>
          <a:lstStyle/>
          <a:p>
            <a:r>
              <a:rPr lang="fr-FR" sz="1600">
                <a:solidFill>
                  <a:schemeClr val="bg1"/>
                </a:solidFill>
              </a:rPr>
              <a:t>- Site e-commerce avec WooCommerce</a:t>
            </a:r>
          </a:p>
          <a:p>
            <a:r>
              <a:rPr lang="fr-FR" sz="1600">
                <a:solidFill>
                  <a:schemeClr val="bg1"/>
                </a:solidFill>
              </a:rPr>
              <a:t>- Gestion des utilisateurs et paniers</a:t>
            </a:r>
          </a:p>
          <a:p>
            <a:r>
              <a:rPr lang="fr-FR" sz="1600">
                <a:solidFill>
                  <a:schemeClr val="bg1"/>
                </a:solidFill>
              </a:rPr>
              <a:t>- Amélioration SEO : méta-descriptions, optimisation images, temps de chargement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olor Cover">
            <a:extLst>
              <a:ext uri="{FF2B5EF4-FFF2-40B4-BE49-F238E27FC236}">
                <a16:creationId xmlns:a16="http://schemas.microsoft.com/office/drawing/2014/main" id="{34DE9D20-D6C2-4834-9EE9-EC583F3FE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ECFC71-4503-4F75-92FF-AF8211FFD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4548176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4FA941CA-BC21-4BE3-80CD-EDD30510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92FECA53-20C7-45FC-8843-018A589C75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74FDDE10-445B-B3A3-BD06-C426D5DAB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6253"/>
            <a:ext cx="4452174" cy="2788689"/>
          </a:xfrm>
          <a:prstGeom prst="rect">
            <a:avLst/>
          </a:prstGeom>
        </p:spPr>
      </p:pic>
      <p:pic>
        <p:nvPicPr>
          <p:cNvPr id="4" name="Image 3" descr="Une image contenant texte, logiciel, Icône d’ordinateur, Page web&#10;&#10;Le contenu généré par l’IA peut être incorrect.">
            <a:extLst>
              <a:ext uri="{FF2B5EF4-FFF2-40B4-BE49-F238E27FC236}">
                <a16:creationId xmlns:a16="http://schemas.microsoft.com/office/drawing/2014/main" id="{55E0B835-45E0-9812-D3D5-BF062DE35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575" y="3172439"/>
            <a:ext cx="4354173" cy="272994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88" y="841249"/>
            <a:ext cx="3805776" cy="3018870"/>
          </a:xfrm>
        </p:spPr>
        <p:txBody>
          <a:bodyPr anchor="b">
            <a:normAutofit/>
          </a:bodyPr>
          <a:lstStyle/>
          <a:p>
            <a:pPr algn="l"/>
            <a:r>
              <a:rPr lang="fr-FR" sz="4200">
                <a:solidFill>
                  <a:schemeClr val="bg1"/>
                </a:solidFill>
              </a:rPr>
              <a:t>Déploiement et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787" y="3952172"/>
            <a:ext cx="3805776" cy="2229172"/>
          </a:xfrm>
        </p:spPr>
        <p:txBody>
          <a:bodyPr anchor="t">
            <a:norm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- Déploiement sur N0C et IONOS</a:t>
            </a:r>
          </a:p>
          <a:p>
            <a:r>
              <a:rPr lang="fr-FR" sz="1600" dirty="0">
                <a:solidFill>
                  <a:schemeClr val="bg1"/>
                </a:solidFill>
              </a:rPr>
              <a:t>- Compatibilité multi-navigateurs</a:t>
            </a:r>
          </a:p>
          <a:p>
            <a:r>
              <a:rPr lang="fr-FR" sz="1600" dirty="0">
                <a:solidFill>
                  <a:schemeClr val="bg1"/>
                </a:solidFill>
              </a:rPr>
              <a:t>- Tests de la disponibilité des services </a:t>
            </a:r>
            <a:r>
              <a:rPr lang="fr-FR" sz="1600" dirty="0" err="1">
                <a:solidFill>
                  <a:schemeClr val="bg1"/>
                </a:solidFill>
              </a:rPr>
              <a:t>deployés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lor Cover">
            <a:extLst>
              <a:ext uri="{FF2B5EF4-FFF2-40B4-BE49-F238E27FC236}">
                <a16:creationId xmlns:a16="http://schemas.microsoft.com/office/drawing/2014/main" id="{34DE9D20-D6C2-4834-9EE9-EC583F3FE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ECFC71-4503-4F75-92FF-AF8211FFD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4548176" cy="6858000"/>
            <a:chOff x="651279" y="598259"/>
            <a:chExt cx="10889442" cy="5680742"/>
          </a:xfrm>
        </p:grpSpPr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4FA941CA-BC21-4BE3-80CD-EDD30510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92FECA53-20C7-45FC-8843-018A589C75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B8F9232-A152-17A5-7798-0FBA5DFB0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770" y="1224989"/>
            <a:ext cx="3497871" cy="1512829"/>
          </a:xfrm>
          <a:prstGeom prst="rect">
            <a:avLst/>
          </a:prstGeom>
        </p:spPr>
      </p:pic>
      <p:pic>
        <p:nvPicPr>
          <p:cNvPr id="4" name="Image 3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14C8670A-6059-DD30-170A-13AAA8BD4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769" y="4561510"/>
            <a:ext cx="3497872" cy="47221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88" y="841249"/>
            <a:ext cx="3805776" cy="3018870"/>
          </a:xfrm>
        </p:spPr>
        <p:txBody>
          <a:bodyPr anchor="b">
            <a:normAutofit/>
          </a:bodyPr>
          <a:lstStyle/>
          <a:p>
            <a:pPr algn="l"/>
            <a:r>
              <a:rPr lang="fr-FR" sz="3600">
                <a:solidFill>
                  <a:schemeClr val="bg1"/>
                </a:solidFill>
              </a:rPr>
              <a:t>Accompagnement des utilisateurs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787" y="3952172"/>
            <a:ext cx="3805776" cy="2229172"/>
          </a:xfrm>
        </p:spPr>
        <p:txBody>
          <a:bodyPr anchor="t">
            <a:normAutofit/>
          </a:bodyPr>
          <a:lstStyle/>
          <a:p>
            <a:r>
              <a:rPr lang="fr-FR" sz="1600">
                <a:solidFill>
                  <a:schemeClr val="bg1"/>
                </a:solidFill>
              </a:rPr>
              <a:t>- Configuration paiements : Apple Pay, Stripe, PayPal</a:t>
            </a:r>
          </a:p>
          <a:p>
            <a:r>
              <a:rPr lang="fr-FR" sz="1600">
                <a:solidFill>
                  <a:schemeClr val="bg1"/>
                </a:solidFill>
              </a:rPr>
              <a:t>- Documentation utilisateur</a:t>
            </a:r>
          </a:p>
          <a:p>
            <a:r>
              <a:rPr lang="fr-FR" sz="1600">
                <a:solidFill>
                  <a:schemeClr val="bg1"/>
                </a:solidFill>
              </a:rPr>
              <a:t>- FAQ et tutoriels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olor Cover">
            <a:extLst>
              <a:ext uri="{FF2B5EF4-FFF2-40B4-BE49-F238E27FC236}">
                <a16:creationId xmlns:a16="http://schemas.microsoft.com/office/drawing/2014/main" id="{FDDE486D-EC09-4733-AE74-2A4C40543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578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6EE1D2D-BC0B-46D1-9F03-BBE8CD24B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4548176" cy="6858000"/>
            <a:chOff x="651279" y="598259"/>
            <a:chExt cx="10889442" cy="5680742"/>
          </a:xfrm>
        </p:grpSpPr>
        <p:sp>
          <p:nvSpPr>
            <p:cNvPr id="36" name="Color">
              <a:extLst>
                <a:ext uri="{FF2B5EF4-FFF2-40B4-BE49-F238E27FC236}">
                  <a16:creationId xmlns:a16="http://schemas.microsoft.com/office/drawing/2014/main" id="{06DE9A07-2825-4373-B4B2-F947E3EA75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Color">
              <a:extLst>
                <a:ext uri="{FF2B5EF4-FFF2-40B4-BE49-F238E27FC236}">
                  <a16:creationId xmlns:a16="http://schemas.microsoft.com/office/drawing/2014/main" id="{B3BEAE80-CFF3-48F6-BAB1-BC8398EE7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F0BC900D-3986-3D3F-514C-6D7067AAD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683" y="4580303"/>
            <a:ext cx="2854645" cy="1562918"/>
          </a:xfrm>
          <a:prstGeom prst="rect">
            <a:avLst/>
          </a:prstGeom>
        </p:spPr>
      </p:pic>
      <p:pic>
        <p:nvPicPr>
          <p:cNvPr id="4" name="Image 3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67930FBE-C068-378D-F1F4-6F5B1A396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858" y="429375"/>
            <a:ext cx="4154056" cy="14420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8543433-2CDB-3D41-0373-5A91EE234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858" y="2004759"/>
            <a:ext cx="4042706" cy="14420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C0E6140-A371-B94B-82B5-1838016CA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2114" y="3623957"/>
            <a:ext cx="4055386" cy="841491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4676B60F-98A6-4A65-98EA-6E1CEB649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0389BEA-7799-4423-A728-AE2BF8E965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E398201-1204-4724-A20A-4F169B177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D91B5A2-B236-4592-8C80-71260263D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630FACA-D2FD-4E26-80A1-360C0CA132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0661DB5-ADF3-403D-82B2-271AB761B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946864B-CC35-4F10-8C0F-FBA8EA88E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4289C2F-6737-4F4A-AA7B-99532294BC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88" y="841249"/>
            <a:ext cx="4172090" cy="2865125"/>
          </a:xfrm>
        </p:spPr>
        <p:txBody>
          <a:bodyPr anchor="b">
            <a:normAutofit/>
          </a:bodyPr>
          <a:lstStyle/>
          <a:p>
            <a:pPr algn="l"/>
            <a:r>
              <a:rPr lang="fr-FR" sz="4200">
                <a:solidFill>
                  <a:schemeClr val="bg1"/>
                </a:solidFill>
              </a:rPr>
              <a:t>Suivi et amélioration des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786" y="3724743"/>
            <a:ext cx="4172090" cy="2456601"/>
          </a:xfrm>
        </p:spPr>
        <p:txBody>
          <a:bodyPr anchor="t">
            <a:normAutofit/>
          </a:bodyPr>
          <a:lstStyle/>
          <a:p>
            <a:r>
              <a:rPr lang="fr-FR" sz="1600">
                <a:solidFill>
                  <a:schemeClr val="bg1"/>
                </a:solidFill>
              </a:rPr>
              <a:t>- Sauvegarde cloud et USB</a:t>
            </a:r>
          </a:p>
          <a:p>
            <a:r>
              <a:rPr lang="fr-FR" sz="1600">
                <a:solidFill>
                  <a:schemeClr val="bg1"/>
                </a:solidFill>
              </a:rPr>
              <a:t>- Formulaire de contact</a:t>
            </a:r>
          </a:p>
          <a:p>
            <a:r>
              <a:rPr lang="fr-FR" sz="1600">
                <a:solidFill>
                  <a:schemeClr val="bg1"/>
                </a:solidFill>
              </a:rPr>
              <a:t>- Retour client pour améliorations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olor Cover">
            <a:extLst>
              <a:ext uri="{FF2B5EF4-FFF2-40B4-BE49-F238E27FC236}">
                <a16:creationId xmlns:a16="http://schemas.microsoft.com/office/drawing/2014/main" id="{34DE9D20-D6C2-4834-9EE9-EC583F3FE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16">
            <a:extLst>
              <a:ext uri="{FF2B5EF4-FFF2-40B4-BE49-F238E27FC236}">
                <a16:creationId xmlns:a16="http://schemas.microsoft.com/office/drawing/2014/main" id="{D2BEE71A-353E-49B4-9F8D-D2E784E50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4548176" cy="6858000"/>
            <a:chOff x="651279" y="598259"/>
            <a:chExt cx="10889442" cy="5680742"/>
          </a:xfrm>
        </p:grpSpPr>
        <p:sp>
          <p:nvSpPr>
            <p:cNvPr id="18" name="Color">
              <a:extLst>
                <a:ext uri="{FF2B5EF4-FFF2-40B4-BE49-F238E27FC236}">
                  <a16:creationId xmlns:a16="http://schemas.microsoft.com/office/drawing/2014/main" id="{0C9DD877-6006-4DF4-90EE-97EB9CA6B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Color">
              <a:extLst>
                <a:ext uri="{FF2B5EF4-FFF2-40B4-BE49-F238E27FC236}">
                  <a16:creationId xmlns:a16="http://schemas.microsoft.com/office/drawing/2014/main" id="{380AA621-5EB1-4034-A9BE-9FD3CEC58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4E85E180-078C-9712-056D-D4A8D1DC6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159" y="579000"/>
            <a:ext cx="2598442" cy="189686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5F680BF-1711-18FD-4EF6-7715F7921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157" y="2565465"/>
            <a:ext cx="3749455" cy="1762243"/>
          </a:xfrm>
          <a:prstGeom prst="rect">
            <a:avLst/>
          </a:prstGeom>
        </p:spPr>
      </p:pic>
      <p:pic>
        <p:nvPicPr>
          <p:cNvPr id="4" name="Image 3" descr="Une image contenant texte, Police, nombre, ligne&#10;&#10;Le contenu généré par l’IA peut être incorrect.">
            <a:extLst>
              <a:ext uri="{FF2B5EF4-FFF2-40B4-BE49-F238E27FC236}">
                <a16:creationId xmlns:a16="http://schemas.microsoft.com/office/drawing/2014/main" id="{BB4D5D6C-98B2-9570-F409-9CBB3A125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157" y="4906434"/>
            <a:ext cx="4046720" cy="1608666"/>
          </a:xfrm>
          <a:prstGeom prst="rect">
            <a:avLst/>
          </a:prstGeom>
        </p:spPr>
      </p:pic>
      <p:grpSp>
        <p:nvGrpSpPr>
          <p:cNvPr id="36" name="Group 20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22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23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24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25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26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27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88" y="841249"/>
            <a:ext cx="3620952" cy="2587751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fr-FR" sz="4200">
                <a:solidFill>
                  <a:schemeClr val="bg1"/>
                </a:solidFill>
              </a:rPr>
              <a:t>Gestion de projet et développement professionnel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787" y="3471176"/>
            <a:ext cx="3620952" cy="2710168"/>
          </a:xfrm>
        </p:spPr>
        <p:txBody>
          <a:bodyPr anchor="t">
            <a:normAutofit/>
          </a:bodyPr>
          <a:lstStyle/>
          <a:p>
            <a:r>
              <a:rPr lang="fr-FR" sz="1600">
                <a:solidFill>
                  <a:schemeClr val="bg1"/>
                </a:solidFill>
              </a:rPr>
              <a:t>- Suivi via  Excel</a:t>
            </a:r>
          </a:p>
          <a:p>
            <a:r>
              <a:rPr lang="fr-FR" sz="1600">
                <a:solidFill>
                  <a:schemeClr val="bg1"/>
                </a:solidFill>
              </a:rPr>
              <a:t>- Certification Pix</a:t>
            </a:r>
          </a:p>
          <a:p>
            <a:r>
              <a:rPr lang="fr-FR" sz="1600">
                <a:solidFill>
                  <a:schemeClr val="bg1"/>
                </a:solidFill>
              </a:rPr>
              <a:t>- MOOC ANSSI sur cybersécurité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210</Words>
  <Application>Microsoft Office PowerPoint</Application>
  <PresentationFormat>Affichage à l'écran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Soutenance de l'épreuve E5</vt:lpstr>
      <vt:lpstr>Introduction</vt:lpstr>
      <vt:lpstr>Recensement et identification des ressources numériques</vt:lpstr>
      <vt:lpstr>Sécurisation des accès et gestion des utilisateurs</vt:lpstr>
      <vt:lpstr>Développement et optimisation d'un site web</vt:lpstr>
      <vt:lpstr>Déploiement et tests</vt:lpstr>
      <vt:lpstr>Accompagnement des utilisateurs</vt:lpstr>
      <vt:lpstr>Suivi et amélioration des services</vt:lpstr>
      <vt:lpstr>Gestion de projet et développement professionnel</vt:lpstr>
      <vt:lpstr>Conclusion</vt:lpstr>
      <vt:lpstr>Questions &amp; échanges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Fayanlah-fanley Azirari</cp:lastModifiedBy>
  <cp:revision>2</cp:revision>
  <dcterms:created xsi:type="dcterms:W3CDTF">2013-01-27T09:14:16Z</dcterms:created>
  <dcterms:modified xsi:type="dcterms:W3CDTF">2025-04-02T06:10:27Z</dcterms:modified>
  <cp:category/>
</cp:coreProperties>
</file>